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8"/>
  </p:handoutMasterIdLst>
  <p:sldIdLst>
    <p:sldId id="375" r:id="rId2"/>
    <p:sldId id="497" r:id="rId3"/>
    <p:sldId id="496" r:id="rId4"/>
    <p:sldId id="498" r:id="rId5"/>
    <p:sldId id="500" r:id="rId6"/>
    <p:sldId id="499" r:id="rId7"/>
    <p:sldId id="501" r:id="rId8"/>
    <p:sldId id="503" r:id="rId9"/>
    <p:sldId id="504" r:id="rId10"/>
    <p:sldId id="505" r:id="rId11"/>
    <p:sldId id="506" r:id="rId12"/>
    <p:sldId id="507" r:id="rId13"/>
    <p:sldId id="508" r:id="rId14"/>
    <p:sldId id="509" r:id="rId15"/>
    <p:sldId id="510" r:id="rId16"/>
    <p:sldId id="511" r:id="rId17"/>
    <p:sldId id="513" r:id="rId18"/>
    <p:sldId id="514" r:id="rId19"/>
    <p:sldId id="515" r:id="rId20"/>
    <p:sldId id="516" r:id="rId21"/>
    <p:sldId id="512" r:id="rId22"/>
    <p:sldId id="517" r:id="rId23"/>
    <p:sldId id="518" r:id="rId24"/>
    <p:sldId id="519" r:id="rId25"/>
    <p:sldId id="520" r:id="rId26"/>
    <p:sldId id="3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10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4/23/2023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4/23/2023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b="1" dirty="0">
                <a:latin typeface="Arial" panose="020B0604020202020204" pitchFamily="34" charset="0"/>
                <a:cs typeface="Arial" panose="020B0604020202020204" pitchFamily="34" charset="0"/>
              </a:rPr>
              <a:t>סוגי הבדיקות על פי 25010</a:t>
            </a:r>
            <a:r>
              <a:rPr lang="en-US" sz="1200" b="1" dirty="0">
                <a:latin typeface="Arial" panose="020B0604020202020204" pitchFamily="34" charset="0"/>
                <a:cs typeface="Arial" panose="020B0604020202020204" pitchFamily="34" charset="0"/>
              </a:rPr>
              <a:t>ISO </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ADE0CF22-25F8-E282-0CDE-0AD46585C882}"/>
              </a:ext>
            </a:extLst>
          </p:cNvPr>
          <p:cNvPicPr>
            <a:picLocks noChangeAspect="1"/>
          </p:cNvPicPr>
          <p:nvPr/>
        </p:nvPicPr>
        <p:blipFill>
          <a:blip r:embed="rId5"/>
          <a:stretch>
            <a:fillRect/>
          </a:stretch>
        </p:blipFill>
        <p:spPr>
          <a:xfrm>
            <a:off x="4324172" y="3190474"/>
            <a:ext cx="7709954" cy="2439973"/>
          </a:xfrm>
          <a:prstGeom prst="rect">
            <a:avLst/>
          </a:prstGeom>
        </p:spPr>
      </p:pic>
    </p:spTree>
    <p:extLst>
      <p:ext uri="{BB962C8B-B14F-4D97-AF65-F5344CB8AC3E}">
        <p14:creationId xmlns:p14="http://schemas.microsoft.com/office/powerpoint/2010/main" val="322537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דוגמאות לסוגי בדיקות לא פונקציונליות</a:t>
            </a:r>
            <a:r>
              <a:rPr lang="en-US" sz="1200" dirty="0">
                <a:latin typeface="Arial" panose="020B0604020202020204" pitchFamily="34" charset="0"/>
                <a:cs typeface="Arial" panose="020B0604020202020204" pitchFamily="34" charset="0"/>
              </a:rPr>
              <a:t>:</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ביצועים (</a:t>
            </a:r>
            <a:r>
              <a:rPr lang="en-US" sz="1200" b="1" dirty="0">
                <a:latin typeface="Arial" panose="020B0604020202020204" pitchFamily="34" charset="0"/>
                <a:cs typeface="Arial" panose="020B0604020202020204" pitchFamily="34" charset="0"/>
              </a:rPr>
              <a:t>performance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ביצועי המערכת מול דרישות הביצועים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צפויים (</a:t>
            </a:r>
            <a:r>
              <a:rPr lang="en-US" sz="1200" b="1" dirty="0">
                <a:latin typeface="Arial" panose="020B0604020202020204" pitchFamily="34" charset="0"/>
                <a:cs typeface="Arial" panose="020B0604020202020204" pitchFamily="34" charset="0"/>
              </a:rPr>
              <a:t>load</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הדרגתית וצפויה (הוספת משתמשים ו/או פעולות) ע"מ להגדיר את העומס שהמערכת או הרכיב יכולים לשאת, מול הדרישות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עומסים לא צפויים (</a:t>
            </a:r>
            <a:r>
              <a:rPr lang="en-US" sz="1200" b="1" dirty="0">
                <a:latin typeface="Arial" panose="020B0604020202020204" pitchFamily="34" charset="0"/>
                <a:cs typeface="Arial" panose="020B0604020202020204" pitchFamily="34" charset="0"/>
              </a:rPr>
              <a:t>stress</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ביצועים תחת העמסה מעל לעומס הצפוי במטרה למצוא את גבולות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נפח (</a:t>
            </a:r>
            <a:r>
              <a:rPr lang="en-US" sz="1200" b="1" dirty="0">
                <a:latin typeface="Arial" panose="020B0604020202020204" pitchFamily="34" charset="0"/>
                <a:cs typeface="Arial" panose="020B0604020202020204" pitchFamily="34" charset="0"/>
              </a:rPr>
              <a:t>volume</a:t>
            </a:r>
            <a:r>
              <a:rPr lang="he-IL" sz="1200" b="1" dirty="0">
                <a:latin typeface="Arial" panose="020B0604020202020204" pitchFamily="34" charset="0"/>
              </a:rPr>
              <a:t>)</a:t>
            </a:r>
            <a:r>
              <a:rPr lang="he-IL" sz="1200" dirty="0">
                <a:latin typeface="Arial" panose="020B0604020202020204" pitchFamily="34" charset="0"/>
              </a:rPr>
              <a:t> - בדיקת ביצועי המערכת עם נפחי נתונים גדולים</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0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שימושיות (</a:t>
            </a:r>
            <a:r>
              <a:rPr lang="en-US" sz="1200" b="1" dirty="0">
                <a:latin typeface="Arial" panose="020B0604020202020204" pitchFamily="34" charset="0"/>
                <a:cs typeface="Arial" panose="020B0604020202020204" pitchFamily="34" charset="0"/>
              </a:rPr>
              <a:t>usability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לאבחן האם המערכת קלה ללימוד, נוחה לשימוש, והאם עיצוב המערכת היא לשביעות רצונו של המשתמש</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תחזוקתיות (</a:t>
            </a:r>
            <a:r>
              <a:rPr lang="en-US" sz="1200" b="1" dirty="0">
                <a:latin typeface="Arial" panose="020B0604020202020204" pitchFamily="34" charset="0"/>
                <a:cs typeface="Arial" panose="020B0604020202020204" pitchFamily="34" charset="0"/>
              </a:rPr>
              <a:t>maintainability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היכולת לתחזק את המערכת ואת קלות התחזוקה (עד כמה קל ליישם שינויים)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אמינות (</a:t>
            </a:r>
            <a:r>
              <a:rPr lang="en-US" sz="1200" b="1" dirty="0">
                <a:latin typeface="Arial" panose="020B0604020202020204" pitchFamily="34" charset="0"/>
                <a:cs typeface="Arial" panose="020B0604020202020204" pitchFamily="34" charset="0"/>
              </a:rPr>
              <a:t>reliability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בגרות המערכת (</a:t>
            </a:r>
            <a:r>
              <a:rPr lang="en-US" sz="1200" b="1" dirty="0">
                <a:latin typeface="Arial" panose="020B0604020202020204" pitchFamily="34" charset="0"/>
                <a:cs typeface="Arial" panose="020B0604020202020204" pitchFamily="34" charset="0"/>
              </a:rPr>
              <a:t>maturity</a:t>
            </a:r>
            <a:r>
              <a:rPr lang="he-IL" sz="1200" b="1" dirty="0">
                <a:latin typeface="Arial" panose="020B0604020202020204" pitchFamily="34" charset="0"/>
              </a:rPr>
              <a:t>)</a:t>
            </a:r>
            <a:r>
              <a:rPr lang="he-IL" sz="1200" dirty="0">
                <a:latin typeface="Arial" panose="020B0604020202020204" pitchFamily="34" charset="0"/>
              </a:rPr>
              <a:t> - בדיקת המבוצעת על בסיס מודל בגרות בבדיקת תוכנה שהוא למעשה מהווה מסגרת להערכת הבגרות של תהליכי בדיקת תוכנה. מטרת השימוש בבדיקת הבגרות היא זיהוי בשלות ומתן יעדים לשיפור תהליך בדיקת התוכנה להשגת התקדמות.</a:t>
            </a:r>
            <a:br>
              <a:rPr lang="en-US" sz="1200" dirty="0">
                <a:latin typeface="Arial" panose="020B0604020202020204" pitchFamily="34" charset="0"/>
              </a:rPr>
            </a:br>
            <a:r>
              <a:rPr lang="he-IL" sz="1200" u="sng" dirty="0">
                <a:latin typeface="Arial" panose="020B0604020202020204" pitchFamily="34" charset="0"/>
              </a:rPr>
              <a:t>דוגמאות:</a:t>
            </a:r>
            <a:r>
              <a:rPr lang="he-IL" sz="1200" dirty="0">
                <a:latin typeface="Arial" panose="020B0604020202020204" pitchFamily="34" charset="0"/>
              </a:rPr>
              <a:t> מספר תקלות קריטיות, היחס בין קצב גילוי תקלות חדשות לעומת קצב סגירת תקלות קיימות</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3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מודל הבשלות לבדיקה (</a:t>
            </a:r>
            <a:r>
              <a:rPr lang="en-US" sz="1200" b="1" dirty="0">
                <a:latin typeface="Arial" panose="020B0604020202020204" pitchFamily="34" charset="0"/>
                <a:cs typeface="Arial" panose="020B0604020202020204" pitchFamily="34" charset="0"/>
              </a:rPr>
              <a:t>TMM</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מבוסס על מודל יכולת הבשלה (</a:t>
            </a:r>
            <a:r>
              <a:rPr lang="en-US" sz="1200" dirty="0">
                <a:latin typeface="Arial" panose="020B0604020202020204" pitchFamily="34" charset="0"/>
                <a:cs typeface="Arial" panose="020B0604020202020204" pitchFamily="34" charset="0"/>
              </a:rPr>
              <a:t>CMM</a:t>
            </a:r>
            <a:r>
              <a:rPr lang="he-IL" sz="1200" dirty="0">
                <a:latin typeface="Arial" panose="020B0604020202020204" pitchFamily="34" charset="0"/>
                <a:cs typeface="Arial" panose="020B0604020202020204" pitchFamily="34" charset="0"/>
              </a:rPr>
              <a:t>). זהו מודל מפורט לשיפור תהליך הבדיקה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עמידות המערכת בפני תקלות (</a:t>
            </a:r>
            <a:r>
              <a:rPr lang="en-US" sz="1200" b="1" dirty="0">
                <a:latin typeface="Arial" panose="020B0604020202020204" pitchFamily="34" charset="0"/>
                <a:cs typeface="Arial" panose="020B0604020202020204" pitchFamily="34" charset="0"/>
              </a:rPr>
              <a:t>fault tolerance</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יכולת המערכת להתנייד (לפלטפורמות, מערכות הפעלה, או חומרה שונה).</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כיצד תקלה בפונקציונאליות/ רכיב אחד משפיעים על שאר הפעילות של המערכת. כיצד מגיבה המערכת בזמן תקלה - איזו הודעת שגיאה מתקבלת. בודקים את התנהגות המערכת כאשר משתמש אחד נמצא "בתוך המערכת" (האם הוא יעוף? איזו הודעה יקבל?) ומשתמש נוסף מנסה להכניס למערכת (האם ייכנס דרך שרת גיבוי. אם לא איזו הודעה יקבל?)</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ניידות (</a:t>
            </a:r>
            <a:r>
              <a:rPr lang="en-US" sz="1200" b="1" dirty="0">
                <a:latin typeface="Arial" panose="020B0604020202020204" pitchFamily="34" charset="0"/>
                <a:cs typeface="Arial" panose="020B0604020202020204" pitchFamily="34" charset="0"/>
              </a:rPr>
              <a:t>portability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שמטרתן לבדוק את רמת האמינות (התאוששות מכשלים, עבודה לפרק זמן ממושך) של המערכת.</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היכולת להעביר את המערכת כך שתתפקד בסביבה שונה ללא שינויים בקוד. העברת תכנים בין מערכות באמצעות שימוש בלוח.</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אחסון (</a:t>
            </a:r>
            <a:r>
              <a:rPr lang="en-US" sz="1200" b="1" dirty="0">
                <a:latin typeface="Arial" panose="020B0604020202020204" pitchFamily="34" charset="0"/>
                <a:cs typeface="Arial" panose="020B0604020202020204" pitchFamily="34" charset="0"/>
              </a:rPr>
              <a:t>storage testing</a:t>
            </a:r>
            <a:r>
              <a:rPr lang="he-IL" sz="1200" b="1" dirty="0">
                <a:latin typeface="Arial" panose="020B0604020202020204" pitchFamily="34" charset="0"/>
              </a:rPr>
              <a:t>)</a:t>
            </a:r>
            <a:r>
              <a:rPr lang="he-IL" sz="1200" dirty="0">
                <a:latin typeface="Arial" panose="020B0604020202020204" pitchFamily="34" charset="0"/>
              </a:rPr>
              <a:t> - בדיקת שימוש הרכיב או המערכת בזיכרון המכונה</a:t>
            </a:r>
            <a:endParaRPr lang="he-IL"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06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300" b="1" dirty="0">
                <a:latin typeface="Arial" panose="020B0604020202020204" pitchFamily="34" charset="0"/>
                <a:cs typeface="Arial" panose="020B0604020202020204" pitchFamily="34" charset="0"/>
              </a:rPr>
              <a:t>בדיקות לא תפקודיות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התקנה (</a:t>
            </a:r>
            <a:r>
              <a:rPr lang="en-US" sz="1200" b="1" dirty="0">
                <a:latin typeface="Arial" panose="020B0604020202020204" pitchFamily="34" charset="0"/>
                <a:cs typeface="Arial" panose="020B0604020202020204" pitchFamily="34" charset="0"/>
              </a:rPr>
              <a:t>install ability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תהליך ההתקנה של המערכת, כולל קובץ ההתקנה </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בדיקת תיעוד (</a:t>
            </a:r>
            <a:r>
              <a:rPr lang="en-US" sz="1200" b="1" dirty="0">
                <a:latin typeface="Arial" panose="020B0604020202020204" pitchFamily="34" charset="0"/>
                <a:cs typeface="Arial" panose="020B0604020202020204" pitchFamily="34" charset="0"/>
              </a:rPr>
              <a:t>documentation</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המסמכים הנלווים של המערכת: מדריך למשתמש או/ו מפעיל, קבצי עזרה וכו'. הבדיקות יתמקדו במאפיינים כגון: דקדוק ואיות, שימושיות, דיוק פרטים טכניים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התאוששות (</a:t>
            </a:r>
            <a:r>
              <a:rPr lang="en-US" sz="1200" b="1" dirty="0">
                <a:latin typeface="Arial" panose="020B0604020202020204" pitchFamily="34" charset="0"/>
                <a:cs typeface="Arial" panose="020B0604020202020204" pitchFamily="34" charset="0"/>
              </a:rPr>
              <a:t>recovery</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בדיקת התאוששות המערכת מכשלים. ישנם מצבים בהם המערכת מתוכננת להינעל/ליפול, כגון בעת זיהוי פריצת אבטחת מידע. בדיקות התאוששות יתמקדו בהתמודדות המערכת עם כשל (מתוכנן או לא מתוכנן) ואת תהליך ההתאוששות המתאים (סגירת המערכת, העלאת המערכת מחדש וכו').</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האם אבדו נתונים ומידע? יכולת המערכת להתאושש מתקלות ואירועים הן בחומרה והן בתוכנה. משך הזמן הנדרש להתאוששות אוטומטית או ידנית. שימוש בגיבויים</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בדיקות אבטחה (</a:t>
            </a:r>
            <a:r>
              <a:rPr lang="en-US" sz="1200" b="1" dirty="0">
                <a:latin typeface="Arial" panose="020B0604020202020204" pitchFamily="34" charset="0"/>
                <a:cs typeface="Arial" panose="020B0604020202020204" pitchFamily="34" charset="0"/>
              </a:rPr>
              <a:t>Security testing</a:t>
            </a:r>
            <a:r>
              <a:rPr lang="he-IL" sz="1200" b="1"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 בדיקות אבטחה מעריכות את יכולת המערכת להתמודד עם איומים חיצוניים זדוניים.</a:t>
            </a:r>
            <a:br>
              <a:rPr lang="en-US" sz="1200" dirty="0">
                <a:latin typeface="Arial" panose="020B0604020202020204" pitchFamily="34" charset="0"/>
                <a:cs typeface="Arial" panose="020B0604020202020204" pitchFamily="34" charset="0"/>
              </a:rPr>
            </a:br>
            <a:r>
              <a:rPr lang="he-IL" sz="1200" u="sng" dirty="0">
                <a:latin typeface="Arial" panose="020B0604020202020204" pitchFamily="34" charset="0"/>
                <a:cs typeface="Arial" panose="020B0604020202020204" pitchFamily="34" charset="0"/>
              </a:rPr>
              <a:t>דוגמאות:</a:t>
            </a:r>
            <a:r>
              <a:rPr lang="he-IL" sz="1200" dirty="0">
                <a:latin typeface="Arial" panose="020B0604020202020204" pitchFamily="34" charset="0"/>
                <a:cs typeface="Arial" panose="020B0604020202020204" pitchFamily="34" charset="0"/>
              </a:rPr>
              <a:t> בדיקת גילוי וירוסים. בדיקת חומת אש .בדיקת הרשאות. בדיקת כי שדה הסיסמה מופיע עם כוכביות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7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b="1" dirty="0">
                <a:latin typeface="Arial" panose="020B0604020202020204" pitchFamily="34" charset="0"/>
                <a:cs typeface="Arial" panose="020B0604020202020204" pitchFamily="34" charset="0"/>
              </a:rPr>
              <a:t>ידע נדרש בבדיקות לא תפקודיות</a:t>
            </a:r>
          </a:p>
          <a:p>
            <a:pPr algn="r" rtl="1">
              <a:lnSpc>
                <a:spcPct val="150000"/>
              </a:lnSpc>
            </a:pPr>
            <a:r>
              <a:rPr lang="he-IL" sz="1200" dirty="0">
                <a:latin typeface="Arial" panose="020B0604020202020204" pitchFamily="34" charset="0"/>
                <a:cs typeface="Arial" panose="020B0604020202020204" pitchFamily="34" charset="0"/>
              </a:rPr>
              <a:t>תכנון וביצוע בדיקות לא פונקציונליות יכולות להצריך כישורים מיוחדים, למשל הכרת החולשות הטבועות בתכנון או בטכנולוגיה: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פגיעות אבטחה הקשורות לשפות תכנות מסוימות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בסיס משתמשים מסוים (לדוגמה, משתמשי המשתמשים של מערכות ניהול מתקני בריאות)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15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הגישה לבדיקות אלו היא גישת הקופסה הלבנה: רואים בדיוק </a:t>
            </a:r>
            <a:r>
              <a:rPr lang="he-IL" sz="1200" b="1" u="sng" dirty="0">
                <a:latin typeface="Arial" panose="020B0604020202020204" pitchFamily="34" charset="0"/>
                <a:cs typeface="Arial" panose="020B0604020202020204" pitchFamily="34" charset="0"/>
              </a:rPr>
              <a:t>איך</a:t>
            </a:r>
            <a:r>
              <a:rPr lang="he-IL" sz="1200" dirty="0">
                <a:latin typeface="Arial" panose="020B0604020202020204" pitchFamily="34" charset="0"/>
                <a:cs typeface="Arial" panose="020B0604020202020204" pitchFamily="34" charset="0"/>
              </a:rPr>
              <a:t> המערכת עובדת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דוגמא: חשבו על קופסה שבתוכה יש מבוך ובשני קצותיה של פתחים. בבדיקות קופסה שחורה נכניס כדור מפתח אחד ונבדוק האם הוא יוצא מהצד השני. בבדיקות קופסה לבנה נעקוב אחר מהלך הכדור במבוך בתוך הקופסה.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8" y="3020806"/>
            <a:ext cx="4230936" cy="220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57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השוואה בין בדיקות קופסה שחורה ובדיקות קופסה לבנה</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916059" y="3020806"/>
            <a:ext cx="4230934" cy="22044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CF3A647-06D0-973F-786E-1089ADEE9885}"/>
              </a:ext>
            </a:extLst>
          </p:cNvPr>
          <p:cNvGraphicFramePr>
            <a:graphicFrameLocks noGrp="1"/>
          </p:cNvGraphicFramePr>
          <p:nvPr/>
        </p:nvGraphicFramePr>
        <p:xfrm>
          <a:off x="5477855" y="3606965"/>
          <a:ext cx="6283839" cy="2310804"/>
        </p:xfrm>
        <a:graphic>
          <a:graphicData uri="http://schemas.openxmlformats.org/drawingml/2006/table">
            <a:tbl>
              <a:tblPr firstRow="1" bandRow="1">
                <a:tableStyleId>{5C22544A-7EE6-4342-B048-85BDC9FD1C3A}</a:tableStyleId>
              </a:tblPr>
              <a:tblGrid>
                <a:gridCol w="2094613">
                  <a:extLst>
                    <a:ext uri="{9D8B030D-6E8A-4147-A177-3AD203B41FA5}">
                      <a16:colId xmlns:a16="http://schemas.microsoft.com/office/drawing/2014/main" val="1800110434"/>
                    </a:ext>
                  </a:extLst>
                </a:gridCol>
                <a:gridCol w="2094613">
                  <a:extLst>
                    <a:ext uri="{9D8B030D-6E8A-4147-A177-3AD203B41FA5}">
                      <a16:colId xmlns:a16="http://schemas.microsoft.com/office/drawing/2014/main" val="2523383849"/>
                    </a:ext>
                  </a:extLst>
                </a:gridCol>
                <a:gridCol w="2094613">
                  <a:extLst>
                    <a:ext uri="{9D8B030D-6E8A-4147-A177-3AD203B41FA5}">
                      <a16:colId xmlns:a16="http://schemas.microsoft.com/office/drawing/2014/main" val="1390339056"/>
                    </a:ext>
                  </a:extLst>
                </a:gridCol>
              </a:tblGrid>
              <a:tr h="385134">
                <a:tc>
                  <a:txBody>
                    <a:bodyPr/>
                    <a:lstStyle/>
                    <a:p>
                      <a:pPr algn="ctr"/>
                      <a:r>
                        <a:rPr lang="he-IL" sz="1200" b="1" i="0" u="none" strike="noStrike" baseline="0" dirty="0">
                          <a:latin typeface="Arial-BoldMT"/>
                        </a:rPr>
                        <a:t>קופסה שחורה</a:t>
                      </a:r>
                      <a:endParaRPr lang="en-US" dirty="0"/>
                    </a:p>
                  </a:txBody>
                  <a:tcPr/>
                </a:tc>
                <a:tc>
                  <a:txBody>
                    <a:bodyPr/>
                    <a:lstStyle/>
                    <a:p>
                      <a:pPr algn="ctr"/>
                      <a:r>
                        <a:rPr lang="he-IL" sz="1200" b="1" i="0" u="none" strike="noStrike" baseline="0" dirty="0">
                          <a:latin typeface="Arial-BoldMT"/>
                        </a:rPr>
                        <a:t>קופסה לבנה</a:t>
                      </a:r>
                      <a:endParaRPr lang="en-US" dirty="0"/>
                    </a:p>
                  </a:txBody>
                  <a:tcPr/>
                </a:tc>
                <a:tc>
                  <a:txBody>
                    <a:bodyPr/>
                    <a:lstStyle/>
                    <a:p>
                      <a:pPr algn="ctr"/>
                      <a:endParaRPr lang="en-US" dirty="0"/>
                    </a:p>
                  </a:txBody>
                  <a:tcPr/>
                </a:tc>
                <a:extLst>
                  <a:ext uri="{0D108BD9-81ED-4DB2-BD59-A6C34878D82A}">
                    <a16:rowId xmlns:a16="http://schemas.microsoft.com/office/drawing/2014/main" val="763714310"/>
                  </a:ext>
                </a:extLst>
              </a:tr>
              <a:tr h="385134">
                <a:tc>
                  <a:txBody>
                    <a:bodyPr/>
                    <a:lstStyle/>
                    <a:p>
                      <a:pPr algn="ctr" rtl="1"/>
                      <a:r>
                        <a:rPr lang="he-IL" sz="1100" b="0" i="0" u="none" strike="noStrike" kern="1200" baseline="0" dirty="0">
                          <a:solidFill>
                            <a:schemeClr val="dk1"/>
                          </a:solidFill>
                          <a:latin typeface="+mn-lt"/>
                          <a:ea typeface="+mn-ea"/>
                          <a:cs typeface="+mn-cs"/>
                        </a:rPr>
                        <a:t>פונקציונליות</a:t>
                      </a:r>
                      <a:endParaRPr lang="en-US" sz="900" dirty="0"/>
                    </a:p>
                  </a:txBody>
                  <a:tcPr/>
                </a:tc>
                <a:tc>
                  <a:txBody>
                    <a:bodyPr/>
                    <a:lstStyle/>
                    <a:p>
                      <a:pPr algn="ctr"/>
                      <a:r>
                        <a:rPr lang="he-IL" sz="1100" b="0" dirty="0"/>
                        <a:t>מבניות</a:t>
                      </a:r>
                      <a:endParaRPr lang="en-US" sz="1100" b="0" dirty="0"/>
                    </a:p>
                  </a:txBody>
                  <a:tcPr/>
                </a:tc>
                <a:tc>
                  <a:txBody>
                    <a:bodyPr/>
                    <a:lstStyle/>
                    <a:p>
                      <a:pPr algn="ctr"/>
                      <a:r>
                        <a:rPr lang="he-IL" sz="1200" b="1" dirty="0"/>
                        <a:t>סוג</a:t>
                      </a:r>
                      <a:endParaRPr lang="en-US" sz="1200" b="1" dirty="0"/>
                    </a:p>
                  </a:txBody>
                  <a:tcPr/>
                </a:tc>
                <a:extLst>
                  <a:ext uri="{0D108BD9-81ED-4DB2-BD59-A6C34878D82A}">
                    <a16:rowId xmlns:a16="http://schemas.microsoft.com/office/drawing/2014/main" val="1588886491"/>
                  </a:ext>
                </a:extLst>
              </a:tr>
              <a:tr h="385134">
                <a:tc>
                  <a:txBody>
                    <a:bodyPr/>
                    <a:lstStyle/>
                    <a:p>
                      <a:pPr algn="ctr" rtl="1"/>
                      <a:r>
                        <a:rPr lang="he-IL" sz="1100" b="0" i="0" u="none" strike="noStrike" kern="1200" baseline="0" dirty="0">
                          <a:solidFill>
                            <a:schemeClr val="dk1"/>
                          </a:solidFill>
                          <a:latin typeface="+mn-lt"/>
                          <a:ea typeface="+mn-ea"/>
                          <a:cs typeface="+mn-cs"/>
                        </a:rPr>
                        <a:t>ממשק משתמש, תכנית, פונקציה</a:t>
                      </a:r>
                      <a:endParaRPr lang="en-US" sz="900" dirty="0"/>
                    </a:p>
                  </a:txBody>
                  <a:tcPr/>
                </a:tc>
                <a:tc>
                  <a:txBody>
                    <a:bodyPr/>
                    <a:lstStyle/>
                    <a:p>
                      <a:pPr algn="ctr"/>
                      <a:r>
                        <a:rPr lang="he-IL" sz="1100" b="0" dirty="0"/>
                        <a:t>קוד המערכת</a:t>
                      </a:r>
                      <a:endParaRPr lang="en-US" sz="1100" b="0" dirty="0"/>
                    </a:p>
                  </a:txBody>
                  <a:tcPr/>
                </a:tc>
                <a:tc>
                  <a:txBody>
                    <a:bodyPr/>
                    <a:lstStyle/>
                    <a:p>
                      <a:pPr algn="ctr"/>
                      <a:r>
                        <a:rPr lang="he-IL" sz="1200" b="1" dirty="0"/>
                        <a:t>האובייקט הנבדק</a:t>
                      </a:r>
                      <a:endParaRPr lang="en-US" sz="1200" b="1" dirty="0"/>
                    </a:p>
                  </a:txBody>
                  <a:tcPr/>
                </a:tc>
                <a:extLst>
                  <a:ext uri="{0D108BD9-81ED-4DB2-BD59-A6C34878D82A}">
                    <a16:rowId xmlns:a16="http://schemas.microsoft.com/office/drawing/2014/main" val="3618963168"/>
                  </a:ext>
                </a:extLst>
              </a:tr>
              <a:tr h="385134">
                <a:tc>
                  <a:txBody>
                    <a:bodyPr/>
                    <a:lstStyle/>
                    <a:p>
                      <a:pPr algn="ctr" rtl="1"/>
                      <a:r>
                        <a:rPr lang="he-IL" sz="1100" b="0" i="0" u="none" strike="noStrike" kern="1200" baseline="0" dirty="0">
                          <a:solidFill>
                            <a:schemeClr val="dk1"/>
                          </a:solidFill>
                          <a:latin typeface="+mn-lt"/>
                          <a:ea typeface="+mn-ea"/>
                          <a:cs typeface="+mn-cs"/>
                        </a:rPr>
                        <a:t>בודק ייעודי</a:t>
                      </a:r>
                      <a:endParaRPr lang="en-US" sz="900" dirty="0"/>
                    </a:p>
                  </a:txBody>
                  <a:tcPr/>
                </a:tc>
                <a:tc>
                  <a:txBody>
                    <a:bodyPr/>
                    <a:lstStyle/>
                    <a:p>
                      <a:pPr algn="ctr"/>
                      <a:r>
                        <a:rPr lang="he-IL" sz="1100" b="0" dirty="0"/>
                        <a:t>מפתח</a:t>
                      </a:r>
                      <a:endParaRPr lang="en-US" sz="1100" b="0" dirty="0"/>
                    </a:p>
                  </a:txBody>
                  <a:tcPr/>
                </a:tc>
                <a:tc>
                  <a:txBody>
                    <a:bodyPr/>
                    <a:lstStyle/>
                    <a:p>
                      <a:pPr algn="ctr"/>
                      <a:r>
                        <a:rPr lang="he-IL" sz="1200" b="1" dirty="0"/>
                        <a:t>גורם מבצע</a:t>
                      </a:r>
                      <a:endParaRPr lang="en-US" sz="1200" b="1" dirty="0"/>
                    </a:p>
                  </a:txBody>
                  <a:tcPr/>
                </a:tc>
                <a:extLst>
                  <a:ext uri="{0D108BD9-81ED-4DB2-BD59-A6C34878D82A}">
                    <a16:rowId xmlns:a16="http://schemas.microsoft.com/office/drawing/2014/main" val="2382574055"/>
                  </a:ext>
                </a:extLst>
              </a:tr>
              <a:tr h="385134">
                <a:tc>
                  <a:txBody>
                    <a:bodyPr/>
                    <a:lstStyle/>
                    <a:p>
                      <a:pPr algn="ctr" rtl="1"/>
                      <a:r>
                        <a:rPr lang="he-IL" sz="1100" b="0" i="0" u="none" strike="noStrike" kern="1200" baseline="0" dirty="0">
                          <a:solidFill>
                            <a:schemeClr val="dk1"/>
                          </a:solidFill>
                          <a:latin typeface="+mn-lt"/>
                          <a:ea typeface="+mn-ea"/>
                          <a:cs typeface="+mn-cs"/>
                        </a:rPr>
                        <a:t>בדיקות מערכת, בדיקות קבלה</a:t>
                      </a:r>
                      <a:endParaRPr lang="en-US" sz="900" dirty="0"/>
                    </a:p>
                  </a:txBody>
                  <a:tcPr/>
                </a:tc>
                <a:tc>
                  <a:txBody>
                    <a:bodyPr/>
                    <a:lstStyle/>
                    <a:p>
                      <a:pPr algn="ctr"/>
                      <a:r>
                        <a:rPr lang="he-IL" sz="1100" b="0" dirty="0"/>
                        <a:t>יחידה, תת-מערכת</a:t>
                      </a:r>
                      <a:endParaRPr lang="en-US" sz="1100" b="0" dirty="0"/>
                    </a:p>
                  </a:txBody>
                  <a:tcPr/>
                </a:tc>
                <a:tc>
                  <a:txBody>
                    <a:bodyPr/>
                    <a:lstStyle/>
                    <a:p>
                      <a:pPr algn="ctr"/>
                      <a:r>
                        <a:rPr lang="he-IL" sz="1200" b="1" dirty="0"/>
                        <a:t>רמות בדיקה</a:t>
                      </a:r>
                      <a:endParaRPr lang="en-US" sz="1200" b="1" dirty="0"/>
                    </a:p>
                  </a:txBody>
                  <a:tcPr/>
                </a:tc>
                <a:extLst>
                  <a:ext uri="{0D108BD9-81ED-4DB2-BD59-A6C34878D82A}">
                    <a16:rowId xmlns:a16="http://schemas.microsoft.com/office/drawing/2014/main" val="3401308488"/>
                  </a:ext>
                </a:extLst>
              </a:tr>
              <a:tr h="385134">
                <a:tc>
                  <a:txBody>
                    <a:bodyPr/>
                    <a:lstStyle/>
                    <a:p>
                      <a:pPr algn="ctr" rtl="1"/>
                      <a:r>
                        <a:rPr lang="he-IL" sz="1100" b="0" i="0" u="none" strike="noStrike" kern="1200" baseline="0" dirty="0">
                          <a:solidFill>
                            <a:schemeClr val="dk1"/>
                          </a:solidFill>
                          <a:latin typeface="+mn-lt"/>
                          <a:ea typeface="+mn-ea"/>
                          <a:cs typeface="+mn-cs"/>
                        </a:rPr>
                        <a:t>אפקטיבי במהלך כל שלבי הפרויקט</a:t>
                      </a:r>
                      <a:endParaRPr lang="en-US" sz="900" dirty="0"/>
                    </a:p>
                  </a:txBody>
                  <a:tcPr/>
                </a:tc>
                <a:tc>
                  <a:txBody>
                    <a:bodyPr/>
                    <a:lstStyle/>
                    <a:p>
                      <a:pPr algn="ctr"/>
                      <a:r>
                        <a:rPr lang="he-IL" sz="1100" b="0" dirty="0"/>
                        <a:t>אפקטיבי בתחילת הפרויקט</a:t>
                      </a:r>
                      <a:endParaRPr lang="en-US" sz="1100" b="0" dirty="0"/>
                    </a:p>
                  </a:txBody>
                  <a:tcPr/>
                </a:tc>
                <a:tc>
                  <a:txBody>
                    <a:bodyPr/>
                    <a:lstStyle/>
                    <a:p>
                      <a:pPr algn="ctr"/>
                      <a:r>
                        <a:rPr lang="he-IL" sz="1200" b="1" dirty="0"/>
                        <a:t>שלב בפרויקט</a:t>
                      </a:r>
                      <a:endParaRPr lang="en-US" sz="1200" b="1" dirty="0"/>
                    </a:p>
                  </a:txBody>
                  <a:tcPr/>
                </a:tc>
                <a:extLst>
                  <a:ext uri="{0D108BD9-81ED-4DB2-BD59-A6C34878D82A}">
                    <a16:rowId xmlns:a16="http://schemas.microsoft.com/office/drawing/2014/main" val="1348825347"/>
                  </a:ext>
                </a:extLst>
              </a:tr>
            </a:tbl>
          </a:graphicData>
        </a:graphic>
      </p:graphicFrame>
    </p:spTree>
    <p:extLst>
      <p:ext uri="{BB962C8B-B14F-4D97-AF65-F5344CB8AC3E}">
        <p14:creationId xmlns:p14="http://schemas.microsoft.com/office/powerpoint/2010/main" val="1726293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רמות הבדיקה</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לבצע ברמות הבדיקה השונות. לרוב מבוצעים בבדיקות יחידה, בדיקות רכיבים ובדיקות אינטגרציה.</a:t>
            </a:r>
          </a:p>
          <a:p>
            <a:pPr algn="r" rtl="1">
              <a:lnSpc>
                <a:spcPct val="150000"/>
              </a:lnSpc>
            </a:pPr>
            <a:r>
              <a:rPr lang="he-IL" sz="1200" dirty="0">
                <a:latin typeface="Arial" panose="020B0604020202020204" pitchFamily="34" charset="0"/>
                <a:cs typeface="Arial" panose="020B0604020202020204" pitchFamily="34" charset="0"/>
              </a:rPr>
              <a:t> הבדיקות מתבססות על הארכיטקטורה של המערכת, ממשקי המערכת (בין הרכיבים וממשקים חיצוניים).</a:t>
            </a:r>
          </a:p>
          <a:p>
            <a:pPr algn="r" rtl="1">
              <a:lnSpc>
                <a:spcPct val="150000"/>
              </a:lnSpc>
            </a:pPr>
            <a:r>
              <a:rPr lang="he-IL" sz="1200" dirty="0">
                <a:latin typeface="Arial" panose="020B0604020202020204" pitchFamily="34" charset="0"/>
                <a:cs typeface="Arial" panose="020B0604020202020204" pitchFamily="34" charset="0"/>
              </a:rPr>
              <a:t>בבדיקות מערכת ובבדיקות קבלה ניתן לבצע בדיקות מבניות מעל מודלים עסקיים או תרשים תפריטים: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התהליכים מתבצעים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נבדוק שכל בחירה מגיעה למקום הנכון</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5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מדידה - כיסוי קוד</a:t>
            </a:r>
          </a:p>
          <a:p>
            <a:pPr algn="r" rtl="1">
              <a:lnSpc>
                <a:spcPct val="150000"/>
              </a:lnSpc>
            </a:pPr>
            <a:r>
              <a:rPr lang="he-IL" sz="1200" dirty="0">
                <a:latin typeface="Arial" panose="020B0604020202020204" pitchFamily="34" charset="0"/>
                <a:cs typeface="Arial" panose="020B0604020202020204" pitchFamily="34" charset="0"/>
              </a:rPr>
              <a:t>בדיקות קופסה לבנה ניתן למדוד באמצעות בדיקת רכיב המערכת בהתבסס על המבנה הפנימי של הרכיב (מבנה הקוד). כיסוי הוא המידה באחוזים בה המבנה נבדק. חישוב הכיסוי: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u="sng" dirty="0">
                <a:latin typeface="Arial" panose="020B0604020202020204" pitchFamily="34" charset="0"/>
                <a:cs typeface="Arial" panose="020B0604020202020204" pitchFamily="34" charset="0"/>
              </a:rPr>
              <a:t>לדוגמה:</a:t>
            </a:r>
            <a:r>
              <a:rPr lang="he-IL" sz="1200" dirty="0">
                <a:latin typeface="Arial" panose="020B0604020202020204" pitchFamily="34" charset="0"/>
                <a:cs typeface="Arial" panose="020B0604020202020204" pitchFamily="34" charset="0"/>
              </a:rPr>
              <a:t> אם בקיר הלבנים יש 100 לבנים, מתוכן 75 נבדקו כדי לוודא שהלבנים שלמות, מה אחוז הכיסוי? (75% מכלל הקיר כולו).</a:t>
            </a:r>
          </a:p>
          <a:p>
            <a:pPr algn="r" rtl="1">
              <a:lnSpc>
                <a:spcPct val="150000"/>
              </a:lnSpc>
            </a:pPr>
            <a:r>
              <a:rPr lang="he-IL" sz="1200" dirty="0">
                <a:latin typeface="Arial" panose="020B0604020202020204" pitchFamily="34" charset="0"/>
                <a:cs typeface="Arial" panose="020B0604020202020204" pitchFamily="34" charset="0"/>
              </a:rPr>
              <a:t>בקוד ניתן לבדוק הצהרות, החלטות או רכיבי תנאים. רצוי להשתמש בבדיקות מבניות לאחר בדיקות מבוססות מפרטים כדי לעזור בהערכת מידת הכיסוי המבני.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B29FAAF-4FB5-0579-735E-36F1043EBB24}"/>
              </a:ext>
            </a:extLst>
          </p:cNvPr>
          <p:cNvPicPr>
            <a:picLocks noChangeAspect="1"/>
          </p:cNvPicPr>
          <p:nvPr/>
        </p:nvPicPr>
        <p:blipFill>
          <a:blip r:embed="rId5"/>
          <a:stretch>
            <a:fillRect/>
          </a:stretch>
        </p:blipFill>
        <p:spPr>
          <a:xfrm>
            <a:off x="6910742" y="3957835"/>
            <a:ext cx="301942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97032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numCol="2" rtlCol="1"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100" b="1" dirty="0">
                <a:latin typeface="Arial" panose="020B0604020202020204" pitchFamily="34" charset="0"/>
                <a:cs typeface="Arial" panose="020B0604020202020204" pitchFamily="34" charset="0"/>
              </a:rPr>
              <a:t>בדיקת אבטחה – </a:t>
            </a:r>
            <a:r>
              <a:rPr lang="en-US" sz="1100" b="1" dirty="0">
                <a:latin typeface="Arial" panose="020B0604020202020204" pitchFamily="34" charset="0"/>
                <a:cs typeface="Arial" panose="020B0604020202020204" pitchFamily="34" charset="0"/>
              </a:rPr>
              <a:t>Security Testing</a:t>
            </a:r>
          </a:p>
          <a:p>
            <a:pPr algn="r" rtl="1">
              <a:lnSpc>
                <a:spcPct val="150000"/>
              </a:lnSpc>
            </a:pPr>
            <a:r>
              <a:rPr lang="he-IL" sz="1100" b="1" dirty="0">
                <a:latin typeface="Arial" panose="020B0604020202020204" pitchFamily="34" charset="0"/>
                <a:cs typeface="Arial" panose="020B0604020202020204" pitchFamily="34" charset="0"/>
              </a:rPr>
              <a:t>בדיקת אינטגרציה – </a:t>
            </a:r>
            <a:r>
              <a:rPr lang="en-US" sz="1100" b="1" dirty="0">
                <a:latin typeface="Arial" panose="020B0604020202020204" pitchFamily="34" charset="0"/>
                <a:cs typeface="Arial" panose="020B0604020202020204" pitchFamily="34" charset="0"/>
              </a:rPr>
              <a:t>Integration Testing</a:t>
            </a:r>
          </a:p>
          <a:p>
            <a:pPr algn="r" rtl="1">
              <a:lnSpc>
                <a:spcPct val="150000"/>
              </a:lnSpc>
            </a:pPr>
            <a:r>
              <a:rPr lang="he-IL" sz="1100" b="1" dirty="0">
                <a:latin typeface="Arial" panose="020B0604020202020204" pitchFamily="34" charset="0"/>
                <a:cs typeface="Arial" panose="020B0604020202020204" pitchFamily="34" charset="0"/>
              </a:rPr>
              <a:t>בדיקת תחזוקה – </a:t>
            </a:r>
            <a:r>
              <a:rPr lang="en-US" sz="1100" b="1" dirty="0">
                <a:latin typeface="Arial" panose="020B0604020202020204" pitchFamily="34" charset="0"/>
                <a:cs typeface="Arial" panose="020B0604020202020204" pitchFamily="34" charset="0"/>
              </a:rPr>
              <a:t>Maintability Testing</a:t>
            </a:r>
          </a:p>
          <a:p>
            <a:pPr algn="r" rtl="1">
              <a:lnSpc>
                <a:spcPct val="150000"/>
              </a:lnSpc>
            </a:pPr>
            <a:r>
              <a:rPr lang="he-IL" sz="1100" b="1" dirty="0">
                <a:latin typeface="Arial" panose="020B0604020202020204" pitchFamily="34" charset="0"/>
                <a:cs typeface="Arial" panose="020B0604020202020204" pitchFamily="34" charset="0"/>
              </a:rPr>
              <a:t>בדיקת ממשקים – </a:t>
            </a:r>
            <a:r>
              <a:rPr lang="en-US" sz="1100" b="1" dirty="0">
                <a:latin typeface="Arial" panose="020B0604020202020204" pitchFamily="34" charset="0"/>
                <a:cs typeface="Arial" panose="020B0604020202020204" pitchFamily="34" charset="0"/>
              </a:rPr>
              <a:t>Interface Testing</a:t>
            </a:r>
          </a:p>
          <a:p>
            <a:pPr algn="r" rtl="1">
              <a:lnSpc>
                <a:spcPct val="150000"/>
              </a:lnSpc>
            </a:pPr>
            <a:r>
              <a:rPr lang="he-IL" sz="1100" b="1" dirty="0">
                <a:latin typeface="Arial" panose="020B0604020202020204" pitchFamily="34" charset="0"/>
                <a:cs typeface="Arial" panose="020B0604020202020204" pitchFamily="34" charset="0"/>
              </a:rPr>
              <a:t>בדיקת ביצועים – </a:t>
            </a:r>
            <a:r>
              <a:rPr lang="en-US" sz="1100" b="1" dirty="0">
                <a:latin typeface="Arial" panose="020B0604020202020204" pitchFamily="34" charset="0"/>
                <a:cs typeface="Arial" panose="020B0604020202020204" pitchFamily="34" charset="0"/>
              </a:rPr>
              <a:t>Performance Testing</a:t>
            </a:r>
          </a:p>
          <a:p>
            <a:pPr algn="r" rtl="1">
              <a:lnSpc>
                <a:spcPct val="150000"/>
              </a:lnSpc>
            </a:pPr>
            <a:r>
              <a:rPr lang="he-IL" sz="1100" b="1" dirty="0">
                <a:latin typeface="Arial" panose="020B0604020202020204" pitchFamily="34" charset="0"/>
                <a:cs typeface="Arial" panose="020B0604020202020204" pitchFamily="34" charset="0"/>
              </a:rPr>
              <a:t>בדיקת עומסים – </a:t>
            </a:r>
            <a:r>
              <a:rPr lang="en-US" sz="1100" b="1" dirty="0">
                <a:latin typeface="Arial" panose="020B0604020202020204" pitchFamily="34" charset="0"/>
                <a:cs typeface="Arial" panose="020B0604020202020204" pitchFamily="34" charset="0"/>
              </a:rPr>
              <a:t>Load Testing</a:t>
            </a:r>
          </a:p>
          <a:p>
            <a:pPr algn="r" rtl="1">
              <a:lnSpc>
                <a:spcPct val="150000"/>
              </a:lnSpc>
            </a:pPr>
            <a:r>
              <a:rPr lang="he-IL" sz="1100" b="1" dirty="0">
                <a:latin typeface="Arial" panose="020B0604020202020204" pitchFamily="34" charset="0"/>
                <a:cs typeface="Arial" panose="020B0604020202020204" pitchFamily="34" charset="0"/>
              </a:rPr>
              <a:t>בדיקת שפיות – </a:t>
            </a:r>
            <a:r>
              <a:rPr lang="en-US" sz="1100" b="1" dirty="0">
                <a:latin typeface="Arial" panose="020B0604020202020204" pitchFamily="34" charset="0"/>
                <a:cs typeface="Arial" panose="020B0604020202020204" pitchFamily="34" charset="0"/>
              </a:rPr>
              <a:t>Sanity Testing</a:t>
            </a:r>
          </a:p>
          <a:p>
            <a:pPr algn="r" rtl="1">
              <a:lnSpc>
                <a:spcPct val="150000"/>
              </a:lnSpc>
            </a:pPr>
            <a:r>
              <a:rPr lang="he-IL" sz="1100" b="1" dirty="0">
                <a:latin typeface="Arial" panose="020B0604020202020204" pitchFamily="34" charset="0"/>
                <a:cs typeface="Arial" panose="020B0604020202020204" pitchFamily="34" charset="0"/>
              </a:rPr>
              <a:t>בדיקת רגרסיה – </a:t>
            </a:r>
            <a:r>
              <a:rPr lang="en-US" sz="1100" b="1" dirty="0">
                <a:latin typeface="Arial" panose="020B0604020202020204" pitchFamily="34" charset="0"/>
                <a:cs typeface="Arial" panose="020B0604020202020204" pitchFamily="34" charset="0"/>
              </a:rPr>
              <a:t>Regression Testing</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Gui/Ui</a:t>
            </a:r>
          </a:p>
          <a:p>
            <a:pPr algn="r" rtl="1">
              <a:lnSpc>
                <a:spcPct val="150000"/>
              </a:lnSpc>
            </a:pPr>
            <a:r>
              <a:rPr lang="he-IL" sz="1100" b="1" dirty="0">
                <a:latin typeface="Arial" panose="020B0604020202020204" pitchFamily="34" charset="0"/>
                <a:cs typeface="Arial" panose="020B0604020202020204" pitchFamily="34" charset="0"/>
              </a:rPr>
              <a:t>בדיקת נגישות – </a:t>
            </a:r>
            <a:r>
              <a:rPr lang="en-US" sz="1100" b="1" dirty="0">
                <a:latin typeface="Arial" panose="020B0604020202020204" pitchFamily="34" charset="0"/>
                <a:cs typeface="Arial" panose="020B0604020202020204" pitchFamily="34" charset="0"/>
              </a:rPr>
              <a:t>Accessibility Testing</a:t>
            </a:r>
          </a:p>
          <a:p>
            <a:pPr algn="r" rtl="1">
              <a:lnSpc>
                <a:spcPct val="150000"/>
              </a:lnSpc>
            </a:pPr>
            <a:r>
              <a:rPr lang="he-IL" sz="1100" b="1" dirty="0">
                <a:latin typeface="Arial" panose="020B0604020202020204" pitchFamily="34" charset="0"/>
                <a:cs typeface="Arial" panose="020B0604020202020204" pitchFamily="34" charset="0"/>
              </a:rPr>
              <a:t>בדיקת שמישות – </a:t>
            </a:r>
            <a:r>
              <a:rPr lang="en-US" sz="1100" b="1" dirty="0">
                <a:latin typeface="Arial" panose="020B0604020202020204" pitchFamily="34" charset="0"/>
                <a:cs typeface="Arial" panose="020B0604020202020204" pitchFamily="34" charset="0"/>
              </a:rPr>
              <a:t>Usability Testing</a:t>
            </a:r>
          </a:p>
          <a:p>
            <a:pPr algn="r" rtl="1">
              <a:lnSpc>
                <a:spcPct val="150000"/>
              </a:lnSpc>
            </a:pPr>
            <a:r>
              <a:rPr lang="he-IL" sz="1100" b="1" dirty="0">
                <a:latin typeface="Arial" panose="020B0604020202020204" pitchFamily="34" charset="0"/>
                <a:cs typeface="Arial" panose="020B0604020202020204" pitchFamily="34" charset="0"/>
              </a:rPr>
              <a:t>בדיקת פונקציונליות – </a:t>
            </a:r>
            <a:r>
              <a:rPr lang="en-US" sz="1100" b="1" dirty="0">
                <a:latin typeface="Arial" panose="020B0604020202020204" pitchFamily="34" charset="0"/>
                <a:cs typeface="Arial" panose="020B0604020202020204" pitchFamily="34" charset="0"/>
              </a:rPr>
              <a:t>Functionality Testing</a:t>
            </a:r>
          </a:p>
          <a:p>
            <a:pPr algn="r" rtl="1">
              <a:lnSpc>
                <a:spcPct val="150000"/>
              </a:lnSpc>
            </a:pPr>
            <a:r>
              <a:rPr lang="he-IL" sz="1100" b="1" dirty="0">
                <a:latin typeface="Arial" panose="020B0604020202020204" pitchFamily="34" charset="0"/>
                <a:cs typeface="Arial" panose="020B0604020202020204" pitchFamily="34" charset="0"/>
              </a:rPr>
              <a:t>בדיקת תאימות – </a:t>
            </a:r>
            <a:r>
              <a:rPr lang="en-US" sz="1100" b="1" dirty="0">
                <a:latin typeface="Arial" panose="020B0604020202020204" pitchFamily="34" charset="0"/>
                <a:cs typeface="Arial" panose="020B0604020202020204" pitchFamily="34" charset="0"/>
              </a:rPr>
              <a:t>Compability Testing</a:t>
            </a:r>
          </a:p>
          <a:p>
            <a:pPr algn="r" rtl="1">
              <a:lnSpc>
                <a:spcPct val="150000"/>
              </a:lnSpc>
            </a:pPr>
            <a:r>
              <a:rPr lang="he-IL" sz="1100" b="1" dirty="0">
                <a:latin typeface="Arial" panose="020B0604020202020204" pitchFamily="34" charset="0"/>
                <a:cs typeface="Arial" panose="020B0604020202020204" pitchFamily="34" charset="0"/>
              </a:rPr>
              <a:t>בדיקת התאוששות ושחזור -</a:t>
            </a:r>
            <a:r>
              <a:rPr lang="en-US" sz="1100" b="1" dirty="0">
                <a:latin typeface="Arial" panose="020B0604020202020204" pitchFamily="34" charset="0"/>
                <a:cs typeface="Arial" panose="020B0604020202020204" pitchFamily="34" charset="0"/>
              </a:rPr>
              <a:t>Survival Testing</a:t>
            </a:r>
          </a:p>
          <a:p>
            <a:pPr algn="r" rtl="1">
              <a:lnSpc>
                <a:spcPct val="150000"/>
              </a:lnSpc>
            </a:pPr>
            <a:r>
              <a:rPr lang="he-IL" sz="1100" b="1" dirty="0">
                <a:latin typeface="Arial" panose="020B0604020202020204" pitchFamily="34" charset="0"/>
                <a:cs typeface="Arial" panose="020B0604020202020204" pitchFamily="34" charset="0"/>
              </a:rPr>
              <a:t>בדיקת אלפא – </a:t>
            </a:r>
            <a:r>
              <a:rPr lang="en-US" sz="1100" b="1" dirty="0">
                <a:latin typeface="Arial" panose="020B0604020202020204" pitchFamily="34" charset="0"/>
                <a:cs typeface="Arial" panose="020B0604020202020204" pitchFamily="34" charset="0"/>
              </a:rPr>
              <a:t>Alpha Testing</a:t>
            </a:r>
          </a:p>
          <a:p>
            <a:pPr algn="r" rtl="1">
              <a:lnSpc>
                <a:spcPct val="150000"/>
              </a:lnSpc>
            </a:pPr>
            <a:r>
              <a:rPr lang="he-IL" sz="1100" b="1" dirty="0">
                <a:latin typeface="Arial" panose="020B0604020202020204" pitchFamily="34" charset="0"/>
                <a:cs typeface="Arial" panose="020B0604020202020204" pitchFamily="34" charset="0"/>
              </a:rPr>
              <a:t>בדיקת בטא – </a:t>
            </a:r>
            <a:r>
              <a:rPr lang="en-US" sz="1100" b="1" dirty="0">
                <a:latin typeface="Arial" panose="020B0604020202020204" pitchFamily="34" charset="0"/>
                <a:cs typeface="Arial" panose="020B0604020202020204" pitchFamily="34" charset="0"/>
              </a:rPr>
              <a:t>Beta Testing</a:t>
            </a:r>
          </a:p>
          <a:p>
            <a:pPr algn="r" rtl="1">
              <a:lnSpc>
                <a:spcPct val="150000"/>
              </a:lnSpc>
            </a:pPr>
            <a:r>
              <a:rPr lang="he-IL" sz="1100" b="1" dirty="0">
                <a:latin typeface="Arial" panose="020B0604020202020204" pitchFamily="34" charset="0"/>
                <a:cs typeface="Arial" panose="020B0604020202020204" pitchFamily="34" charset="0"/>
              </a:rPr>
              <a:t>בדיקת לחץ – </a:t>
            </a:r>
            <a:r>
              <a:rPr lang="en-US" sz="1100" b="1" dirty="0">
                <a:latin typeface="Arial" panose="020B0604020202020204" pitchFamily="34" charset="0"/>
                <a:cs typeface="Arial" panose="020B0604020202020204" pitchFamily="34" charset="0"/>
              </a:rPr>
              <a:t>Stress Testing</a:t>
            </a:r>
          </a:p>
          <a:p>
            <a:pPr algn="r" rtl="1">
              <a:lnSpc>
                <a:spcPct val="150000"/>
              </a:lnSpc>
            </a:pPr>
            <a:r>
              <a:rPr lang="he-IL" sz="1100" b="1" dirty="0">
                <a:latin typeface="Arial" panose="020B0604020202020204" pitchFamily="34" charset="0"/>
                <a:cs typeface="Arial" panose="020B0604020202020204" pitchFamily="34" charset="0"/>
              </a:rPr>
              <a:t>בדיקת חומרה – </a:t>
            </a:r>
            <a:r>
              <a:rPr lang="en-US" sz="1100" b="1" dirty="0">
                <a:latin typeface="Arial" panose="020B0604020202020204" pitchFamily="34" charset="0"/>
                <a:cs typeface="Arial" panose="020B0604020202020204" pitchFamily="34" charset="0"/>
              </a:rPr>
              <a:t>Hardware Testing</a:t>
            </a:r>
          </a:p>
          <a:p>
            <a:pPr algn="r" rtl="1">
              <a:lnSpc>
                <a:spcPct val="150000"/>
              </a:lnSpc>
            </a:pPr>
            <a:r>
              <a:rPr lang="he-IL" sz="1100" b="1" dirty="0">
                <a:latin typeface="Arial" panose="020B0604020202020204" pitchFamily="34" charset="0"/>
                <a:cs typeface="Arial" panose="020B0604020202020204" pitchFamily="34" charset="0"/>
              </a:rPr>
              <a:t>מקרה בדיקה – </a:t>
            </a:r>
            <a:r>
              <a:rPr lang="en-US" sz="1100" b="1" dirty="0">
                <a:latin typeface="Arial" panose="020B0604020202020204" pitchFamily="34" charset="0"/>
                <a:cs typeface="Arial" panose="020B0604020202020204" pitchFamily="34" charset="0"/>
              </a:rPr>
              <a:t>Test Case</a:t>
            </a:r>
          </a:p>
          <a:p>
            <a:pPr algn="r" rtl="1">
              <a:lnSpc>
                <a:spcPct val="150000"/>
              </a:lnSpc>
            </a:pPr>
            <a:r>
              <a:rPr lang="he-IL" sz="1100" b="1" dirty="0">
                <a:latin typeface="Arial" panose="020B0604020202020204" pitchFamily="34" charset="0"/>
                <a:cs typeface="Arial" panose="020B0604020202020204" pitchFamily="34" charset="0"/>
              </a:rPr>
              <a:t>בדיקת </a:t>
            </a:r>
            <a:r>
              <a:rPr lang="en-US" sz="1100" b="1" dirty="0">
                <a:latin typeface="Arial" panose="020B0604020202020204" pitchFamily="34" charset="0"/>
                <a:cs typeface="Arial" panose="020B0604020202020204" pitchFamily="34" charset="0"/>
              </a:rPr>
              <a:t>C.R.U.D</a:t>
            </a:r>
          </a:p>
          <a:p>
            <a:pPr algn="r" rtl="1">
              <a:lnSpc>
                <a:spcPct val="150000"/>
              </a:lnSpc>
            </a:pPr>
            <a:r>
              <a:rPr lang="he-IL" sz="1100" b="1" dirty="0">
                <a:latin typeface="Arial" panose="020B0604020202020204" pitchFamily="34" charset="0"/>
                <a:cs typeface="Arial" panose="020B0604020202020204" pitchFamily="34" charset="0"/>
              </a:rPr>
              <a:t>בדיקת גבולות – </a:t>
            </a:r>
            <a:r>
              <a:rPr lang="en-US" sz="1100" b="1" dirty="0">
                <a:latin typeface="Arial" panose="020B0604020202020204" pitchFamily="34" charset="0"/>
                <a:cs typeface="Arial" panose="020B0604020202020204" pitchFamily="34" charset="0"/>
              </a:rPr>
              <a:t>Boundary Values Testing</a:t>
            </a:r>
          </a:p>
          <a:p>
            <a:pPr algn="r" rtl="1">
              <a:lnSpc>
                <a:spcPct val="150000"/>
              </a:lnSpc>
            </a:pPr>
            <a:r>
              <a:rPr lang="he-IL" sz="1100" b="1" dirty="0">
                <a:latin typeface="Arial" panose="020B0604020202020204" pitchFamily="34" charset="0"/>
                <a:cs typeface="Arial" panose="020B0604020202020204" pitchFamily="34" charset="0"/>
              </a:rPr>
              <a:t>בדיקת קבלה – </a:t>
            </a:r>
            <a:r>
              <a:rPr lang="en-US" sz="1100" b="1" dirty="0">
                <a:latin typeface="Arial" panose="020B0604020202020204" pitchFamily="34" charset="0"/>
                <a:cs typeface="Arial" panose="020B0604020202020204" pitchFamily="34" charset="0"/>
              </a:rPr>
              <a:t>Acceptance Testing</a:t>
            </a:r>
          </a:p>
          <a:p>
            <a:pPr algn="r" rtl="1">
              <a:lnSpc>
                <a:spcPct val="150000"/>
              </a:lnSpc>
            </a:pPr>
            <a:r>
              <a:rPr lang="he-IL" sz="1100" b="1" dirty="0">
                <a:latin typeface="Arial" panose="020B0604020202020204" pitchFamily="34" charset="0"/>
                <a:cs typeface="Arial" panose="020B0604020202020204" pitchFamily="34" charset="0"/>
              </a:rPr>
              <a:t>בדיקת קופסה לבנה – </a:t>
            </a:r>
            <a:r>
              <a:rPr lang="en-US" sz="1100" b="1" dirty="0">
                <a:latin typeface="Arial" panose="020B0604020202020204" pitchFamily="34" charset="0"/>
                <a:cs typeface="Arial" panose="020B0604020202020204" pitchFamily="34" charset="0"/>
              </a:rPr>
              <a:t>White Box Testing</a:t>
            </a:r>
          </a:p>
          <a:p>
            <a:pPr algn="r" rtl="1">
              <a:lnSpc>
                <a:spcPct val="150000"/>
              </a:lnSpc>
            </a:pPr>
            <a:r>
              <a:rPr lang="he-IL" sz="1100" b="1" dirty="0">
                <a:latin typeface="Arial" panose="020B0604020202020204" pitchFamily="34" charset="0"/>
                <a:cs typeface="Arial" panose="020B0604020202020204" pitchFamily="34" charset="0"/>
              </a:rPr>
              <a:t>בדיקת קופסה שחורה – </a:t>
            </a:r>
            <a:r>
              <a:rPr lang="en-US" sz="1100" b="1" dirty="0">
                <a:latin typeface="Arial" panose="020B0604020202020204" pitchFamily="34" charset="0"/>
                <a:cs typeface="Arial" panose="020B0604020202020204" pitchFamily="34" charset="0"/>
              </a:rPr>
              <a:t>Black Box Testing</a:t>
            </a:r>
          </a:p>
          <a:p>
            <a:pPr algn="r" rtl="1">
              <a:lnSpc>
                <a:spcPct val="150000"/>
              </a:lnSpc>
            </a:pPr>
            <a:r>
              <a:rPr lang="he-IL" sz="1100" b="1" dirty="0">
                <a:latin typeface="Arial" panose="020B0604020202020204" pitchFamily="34" charset="0"/>
                <a:cs typeface="Arial" panose="020B0604020202020204" pitchFamily="34" charset="0"/>
              </a:rPr>
              <a:t>בדיקות סטטיות – </a:t>
            </a:r>
            <a:r>
              <a:rPr lang="en-US" sz="1100" b="1" dirty="0">
                <a:latin typeface="Arial" panose="020B0604020202020204" pitchFamily="34" charset="0"/>
                <a:cs typeface="Arial" panose="020B0604020202020204" pitchFamily="34" charset="0"/>
              </a:rPr>
              <a:t>Static Testing</a:t>
            </a:r>
          </a:p>
          <a:p>
            <a:pPr algn="r" rtl="1">
              <a:lnSpc>
                <a:spcPct val="150000"/>
              </a:lnSpc>
            </a:pPr>
            <a:r>
              <a:rPr lang="he-IL" sz="1100" b="1" dirty="0">
                <a:latin typeface="Arial" panose="020B0604020202020204" pitchFamily="34" charset="0"/>
                <a:cs typeface="Arial" panose="020B0604020202020204" pitchFamily="34" charset="0"/>
              </a:rPr>
              <a:t>בדיקות דינמיות – </a:t>
            </a:r>
            <a:r>
              <a:rPr lang="en-US" sz="1100" b="1" dirty="0">
                <a:latin typeface="Arial" panose="020B0604020202020204" pitchFamily="34" charset="0"/>
                <a:cs typeface="Arial" panose="020B0604020202020204" pitchFamily="34" charset="0"/>
              </a:rPr>
              <a:t>Dynamic Testing</a:t>
            </a:r>
          </a:p>
          <a:p>
            <a:pPr algn="r" rtl="1">
              <a:lnSpc>
                <a:spcPct val="150000"/>
              </a:lnSpc>
            </a:pPr>
            <a:r>
              <a:rPr lang="he-IL" sz="1100" b="1" dirty="0">
                <a:latin typeface="Arial" panose="020B0604020202020204" pitchFamily="34" charset="0"/>
                <a:cs typeface="Arial" panose="020B0604020202020204" pitchFamily="34" charset="0"/>
              </a:rPr>
              <a:t>בדיקת שפות – </a:t>
            </a:r>
            <a:r>
              <a:rPr lang="en-US" sz="1100" b="1" dirty="0">
                <a:latin typeface="Arial" panose="020B0604020202020204" pitchFamily="34" charset="0"/>
                <a:cs typeface="Arial" panose="020B0604020202020204" pitchFamily="34" charset="0"/>
              </a:rPr>
              <a:t>Languages Testing</a:t>
            </a:r>
          </a:p>
          <a:p>
            <a:pPr algn="r" rtl="1">
              <a:lnSpc>
                <a:spcPct val="150000"/>
              </a:lnSpc>
            </a:pPr>
            <a:r>
              <a:rPr lang="he-IL" sz="1100" b="1" dirty="0">
                <a:latin typeface="Arial" panose="020B0604020202020204" pitchFamily="34" charset="0"/>
                <a:cs typeface="Arial" panose="020B0604020202020204" pitchFamily="34" charset="0"/>
              </a:rPr>
              <a:t>בדיקת יחידה – </a:t>
            </a:r>
            <a:r>
              <a:rPr lang="en-US" sz="1100" b="1" dirty="0">
                <a:latin typeface="Arial" panose="020B0604020202020204" pitchFamily="34" charset="0"/>
                <a:cs typeface="Arial" panose="020B0604020202020204" pitchFamily="34" charset="0"/>
              </a:rPr>
              <a:t>Unit Testing</a:t>
            </a:r>
            <a:endParaRPr lang="he-IL" sz="11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598064" y="2676066"/>
            <a:ext cx="2857794" cy="288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01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מבניות</a:t>
            </a:r>
            <a:endParaRPr lang="en-US"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ידע נדרש </a:t>
            </a:r>
          </a:p>
          <a:p>
            <a:pPr algn="r" rtl="1">
              <a:lnSpc>
                <a:spcPct val="150000"/>
              </a:lnSpc>
            </a:pPr>
            <a:r>
              <a:rPr lang="he-IL" sz="1200" dirty="0">
                <a:latin typeface="Arial" panose="020B0604020202020204" pitchFamily="34" charset="0"/>
                <a:cs typeface="Arial" panose="020B0604020202020204" pitchFamily="34" charset="0"/>
              </a:rPr>
              <a:t>תכנון וביצוע בדיקות מבניות יכולות להצריך כישורים מיוחדים: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אופן בניית הקוד (למשל, שימוש בכלי כיסוי קוד)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מאוחסנים נתונים (לדוגמה, כדי להעריך שאילתות אפשריות למסד נתונים)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כיצד להשתמש בכלי כיסוי קוד וכיצד לפרש נכון את התוצאות שלהם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844297"/>
            <a:ext cx="2106833" cy="256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601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כאשר מתבצעים שינויים במערכת</a:t>
            </a:r>
            <a:r>
              <a:rPr lang="ru-RU"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כדי לתקן 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הוספת פונקציונליות 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 בפונקציונליות קיימת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יש לבצע בדיקה כדי לוודא שהשינויים: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תיקנו את התקלה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יישמו את הפונקציונליות בצורה נכונה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לא גרמו לתוצאות שליליות בלתי צפויות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8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מתי</a:t>
            </a:r>
            <a:r>
              <a:rPr lang="ru-RU" sz="1200" b="1" dirty="0">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מבצעים?</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לאחר הכנסת המערכת לייצור, המערכת מתחילה את חייה האמיתיים. היא אמורה לעבוד ב"עולם האמיתי" במשך שנים רבות</a:t>
            </a:r>
          </a:p>
          <a:p>
            <a:pPr algn="r" rtl="1">
              <a:lnSpc>
                <a:spcPct val="150000"/>
              </a:lnSpc>
            </a:pPr>
            <a:r>
              <a:rPr lang="he-IL" sz="1200" dirty="0">
                <a:latin typeface="Arial" panose="020B0604020202020204" pitchFamily="34" charset="0"/>
                <a:cs typeface="Arial" panose="020B0604020202020204" pitchFamily="34" charset="0"/>
              </a:rPr>
              <a:t>במהלך השנים צריך לבצע שינויים בתוכנה ו/או בסביבה: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 תוכנה כגון תיקוני תקלות, פיתוח דרישות חדשות (</a:t>
            </a:r>
            <a:r>
              <a:rPr lang="en-US" sz="1200" dirty="0">
                <a:latin typeface="Arial" panose="020B0604020202020204" pitchFamily="34" charset="0"/>
                <a:cs typeface="Arial" panose="020B0604020202020204" pitchFamily="34" charset="0"/>
              </a:rPr>
              <a:t>New functionality</a:t>
            </a:r>
            <a:r>
              <a:rPr lang="he-IL" sz="1200" dirty="0">
                <a:latin typeface="Arial" panose="020B0604020202020204" pitchFamily="34" charset="0"/>
                <a:cs typeface="Arial" panose="020B0604020202020204" pitchFamily="34" charset="0"/>
              </a:rPr>
              <a:t>) התאמות לתוכנה צד ג'</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שינויים לסביבה כגון</a:t>
            </a:r>
            <a:r>
              <a:rPr lang="en-US" sz="1200" dirty="0">
                <a:latin typeface="Arial" panose="020B0604020202020204" pitchFamily="34" charset="0"/>
                <a:cs typeface="Arial" panose="020B0604020202020204" pitchFamily="34" charset="0"/>
              </a:rPr>
              <a:t>upgrade </a:t>
            </a:r>
            <a:r>
              <a:rPr lang="he-IL" sz="1200" dirty="0">
                <a:latin typeface="Arial" panose="020B0604020202020204" pitchFamily="34" charset="0"/>
                <a:cs typeface="Arial" panose="020B0604020202020204" pitchFamily="34" charset="0"/>
              </a:rPr>
              <a:t> לחומרה חדשה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הסבת נתונים ממערכת קודמת למערכת החדשה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ממשקים חדשים לצד ג</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8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700" b="1" dirty="0">
                <a:latin typeface="Arial" panose="020B0604020202020204" pitchFamily="34" charset="0"/>
                <a:cs typeface="Arial" panose="020B0604020202020204" pitchFamily="34" charset="0"/>
              </a:rPr>
              <a:t>בדיקות הנובעות משינויים</a:t>
            </a:r>
            <a:endParaRPr lang="ru-RU" sz="1700" b="1" dirty="0">
              <a:latin typeface="Arial" panose="020B0604020202020204" pitchFamily="34" charset="0"/>
              <a:cs typeface="Arial" panose="020B0604020202020204" pitchFamily="34" charset="0"/>
            </a:endParaRPr>
          </a:p>
          <a:p>
            <a:pPr algn="r" rtl="1">
              <a:lnSpc>
                <a:spcPct val="150000"/>
              </a:lnSpc>
            </a:pPr>
            <a:r>
              <a:rPr lang="he-IL" sz="1700" b="1" dirty="0">
                <a:latin typeface="Arial" panose="020B0604020202020204" pitchFamily="34" charset="0"/>
                <a:cs typeface="Arial" panose="020B0604020202020204" pitchFamily="34" charset="0"/>
              </a:rPr>
              <a:t>רמות הבדיקה</a:t>
            </a:r>
            <a:endParaRPr lang="he-IL" sz="17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בדיקות הנובעות משינויים מתבצעות בכל רמות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תפקודיות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מבניות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בדיקות מאפיינים לא תפקודיים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יכולות להיות שילוב של כל אלו</a:t>
            </a:r>
          </a:p>
          <a:p>
            <a:pPr algn="r" rtl="1">
              <a:lnSpc>
                <a:spcPct val="150000"/>
              </a:lnSpc>
            </a:pPr>
            <a:r>
              <a:rPr lang="he-IL" sz="1200" dirty="0">
                <a:latin typeface="Arial" panose="020B0604020202020204" pitchFamily="34" charset="0"/>
                <a:cs typeface="Arial" panose="020B0604020202020204" pitchFamily="34" charset="0"/>
              </a:rPr>
              <a:t>דרישות על שינויים מתוארות: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38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אימות (</a:t>
            </a:r>
            <a:r>
              <a:rPr lang="en-US" sz="1200" dirty="0">
                <a:latin typeface="Arial" panose="020B0604020202020204" pitchFamily="34" charset="0"/>
                <a:cs typeface="Arial" panose="020B0604020202020204" pitchFamily="34" charset="0"/>
              </a:rPr>
              <a:t>Confirmation testing</a:t>
            </a:r>
            <a:r>
              <a:rPr lang="he-IL" sz="1200" dirty="0">
                <a:latin typeface="Arial" panose="020B0604020202020204" pitchFamily="34" charset="0"/>
                <a:cs typeface="Arial" panose="020B0604020202020204" pitchFamily="34" charset="0"/>
              </a:rPr>
              <a:t>). מטרת הבדיקה לאשר את הטיפול שבוצע בתוכנה לאחר תיקון תקלה - יש לבדוק את כל מקרי הבדיקה שנכשלו עקב התקלה (</a:t>
            </a:r>
            <a:r>
              <a:rPr lang="en-US" sz="1200" dirty="0">
                <a:latin typeface="Arial" panose="020B0604020202020204" pitchFamily="34" charset="0"/>
                <a:cs typeface="Arial" panose="020B0604020202020204" pitchFamily="34" charset="0"/>
              </a:rPr>
              <a:t>retest</a:t>
            </a:r>
            <a:r>
              <a:rPr lang="he-IL" sz="1200" dirty="0">
                <a:latin typeface="Arial" panose="020B0604020202020204" pitchFamily="34" charset="0"/>
                <a:cs typeface="Arial" panose="020B0604020202020204" pitchFamily="34" charset="0"/>
              </a:rPr>
              <a:t>) מחדש בגרסת התוכנה החדשה. ניתן להכניס בדיקות נוספות במקרים בהם התקלה הייתה חוסר פונקציונליות. יש לבצע מחדש את כל  צעדים לשחזר את התקלה/הכישלון על גרסת התוכנה החדשה. מטרת בדיקת האישור היא לוודא  התקלה המקורית תוקנה בהצלחה.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בדיקת נסיגה (</a:t>
            </a:r>
            <a:r>
              <a:rPr lang="en-US" sz="1200" dirty="0">
                <a:latin typeface="Arial" panose="020B0604020202020204" pitchFamily="34" charset="0"/>
                <a:cs typeface="Arial" panose="020B0604020202020204" pitchFamily="34" charset="0"/>
              </a:rPr>
              <a:t>Regression testing</a:t>
            </a:r>
            <a:r>
              <a:rPr lang="he-IL" sz="1200" dirty="0">
                <a:latin typeface="Arial" panose="020B0604020202020204" pitchFamily="34" charset="0"/>
                <a:cs typeface="Arial" panose="020B0604020202020204" pitchFamily="34" charset="0"/>
              </a:rPr>
              <a:t>). שינוי שבוצע בחלק אחד של הקוד, בין אם תיקון או שינוי, עלול להשפיע בטעות על התנהגותם של חלקים אחרים של הקוד (בתוך אותו רכיב, ברכיבים אחרים של אותה מערכת, במערכות אחרות). בבדיקות רגרסיה אנחנו נבצע הרצה על כל מה שלא השתנה כדי לאתר תופעות לוואי בלתי רצויות כאלה. בשל האופי המתפתח של המערכת, בדיקה ואישור רגרסיה הם שובים מאוד</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80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a:cs typeface="+mn-cs"/>
              </a:rPr>
              <a:t>שיטות סטטיות</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הנובעות משינויים</a:t>
            </a:r>
            <a:endParaRPr lang="ru-RU" sz="1200" b="1"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דוגמאות לסוגי בדיקות לא פונקציונליות: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בדיקות שפיות. בדיקות המבוצעות לפני מעבר המערכת לסביבת הבדיקות על מנת לוודא שהגרסה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התקבלה במלואה והסביבה מוכנה ומתאימה לתחילת סבב הבדיקות.</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בדיקות אילו כוללות בדיקות </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End to End</a:t>
            </a:r>
            <a:r>
              <a:rPr lang="he-IL" sz="1200" dirty="0">
                <a:latin typeface="Arial" panose="020B0604020202020204" pitchFamily="34" charset="0"/>
                <a:cs typeface="Arial" panose="020B0604020202020204" pitchFamily="34" charset="0"/>
              </a:rPr>
              <a:t>) המשלבות בד"כ מספר רכיבים. אימות עדכון הגרסה בבסיס הנתונים ובשרת המחשב המרכזי, מחשב הביניים ובשרת הקצה. כולל שינויים סביבתיים, כגון: ארכיטקטורה, אבטחת מידע. </a:t>
            </a:r>
            <a:r>
              <a:rPr lang="he-IL" sz="1200" b="1" dirty="0">
                <a:latin typeface="Arial" panose="020B0604020202020204" pitchFamily="34" charset="0"/>
                <a:cs typeface="Arial" panose="020B0604020202020204" pitchFamily="34" charset="0"/>
              </a:rPr>
              <a:t>בדיקות השפיות ימשכו לרוב מספר שעות בלבד ויתבססו לרוב על תרחישי בדיקות הרגרסיה</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982624" y="2921931"/>
            <a:ext cx="2106833" cy="24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6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סוג הבדיקה </a:t>
            </a:r>
            <a:r>
              <a:rPr lang="he-IL" sz="1200" dirty="0">
                <a:latin typeface="Arial" panose="020B0604020202020204" pitchFamily="34" charset="0"/>
                <a:cs typeface="Arial" panose="020B0604020202020204" pitchFamily="34" charset="0"/>
              </a:rPr>
              <a:t>הוא קבוצה של פעילויות בדיקה המכוונות לבדיקת מאפיינים</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 של מערכת תוכנה, או חלק ממערכת, בהתבסס על יעדי בדיקה</a:t>
            </a:r>
            <a:r>
              <a:rPr lang="ru-RU"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ספציפיים.</a:t>
            </a:r>
          </a:p>
          <a:p>
            <a:pPr algn="r" rtl="1">
              <a:lnSpc>
                <a:spcPct val="150000"/>
              </a:lnSpc>
            </a:pPr>
            <a:endParaRPr lang="ru-RU"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מודל בדיקות </a:t>
            </a:r>
            <a:r>
              <a:rPr lang="he-IL" sz="1200" dirty="0">
                <a:latin typeface="Arial" panose="020B0604020202020204" pitchFamily="34" charset="0"/>
                <a:cs typeface="Arial" panose="020B0604020202020204" pitchFamily="34" charset="0"/>
              </a:rPr>
              <a:t>- ייצוג פשוט המדמה מערכת מסובכת. לדוגמה - אילן יוחסין המתאר קשרים משפחתיים</a:t>
            </a:r>
          </a:p>
          <a:p>
            <a:pPr algn="r" rtl="1">
              <a:lnSpc>
                <a:spcPct val="150000"/>
              </a:lnSpc>
            </a:pPr>
            <a:r>
              <a:rPr lang="he-IL" sz="1200" dirty="0">
                <a:latin typeface="Arial" panose="020B0604020202020204" pitchFamily="34" charset="0"/>
                <a:cs typeface="Arial" panose="020B0604020202020204" pitchFamily="34" charset="0"/>
              </a:rPr>
              <a:t>לתכנון הבדיקות נהוג להיעזר במודלים שונים של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ניתן להשתמש במודל קיים, או לבנות אחד חדש לצורך הבדיקות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סוג בדיקה עושה שימוש במודלים שונים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המודל עוזר למקד את הבדיקות ומאפשר תכנון והגדרה שיטתית של בדיקות</a:t>
            </a:r>
            <a:endParaRPr lang="he-IL" sz="1200" b="1"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222082" y="2917513"/>
            <a:ext cx="3618887"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7716852" y="1889760"/>
            <a:ext cx="4044842"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dirty="0">
                <a:latin typeface="Arial" panose="020B0604020202020204" pitchFamily="34" charset="0"/>
                <a:cs typeface="Arial" panose="020B0604020202020204" pitchFamily="34" charset="0"/>
              </a:rPr>
              <a:t>אפשר להגדיר 4 סוגי בדיקות:</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תפקודיות </a:t>
            </a:r>
            <a:r>
              <a:rPr lang="he-IL" sz="1200" dirty="0">
                <a:latin typeface="Arial" panose="020B0604020202020204" pitchFamily="34" charset="0"/>
                <a:cs typeface="Arial" panose="020B0604020202020204" pitchFamily="34" charset="0"/>
              </a:rPr>
              <a:t>- מודל מעבר בין מצבים, מפרט דרישות, מודל זרימת תהליך</a:t>
            </a:r>
            <a:endParaRPr lang="en-US" sz="1200" b="1" dirty="0">
              <a:latin typeface="Arial" panose="020B0604020202020204" pitchFamily="34" charset="0"/>
              <a:cs typeface="Arial" panose="020B0604020202020204" pitchFamily="34" charset="0"/>
            </a:endParaRP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לא תפקודיות </a:t>
            </a:r>
            <a:r>
              <a:rPr lang="he-IL" sz="1200" dirty="0">
                <a:latin typeface="Arial" panose="020B0604020202020204" pitchFamily="34" charset="0"/>
                <a:cs typeface="Arial" panose="020B0604020202020204" pitchFamily="34" charset="0"/>
              </a:rPr>
              <a:t>- מודל ביצועים, מודל איומי אבטחה, מודל חווית משתמש</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קופסה לבנה </a:t>
            </a:r>
            <a:r>
              <a:rPr lang="he-IL" sz="1200" dirty="0">
                <a:latin typeface="Arial" panose="020B0604020202020204" pitchFamily="34" charset="0"/>
                <a:cs typeface="Arial" panose="020B0604020202020204" pitchFamily="34" charset="0"/>
              </a:rPr>
              <a:t>- תרשים זרימה, עץ תפריטים</a:t>
            </a:r>
          </a:p>
          <a:p>
            <a:pPr marL="228600" indent="-228600" algn="r" rtl="1">
              <a:lnSpc>
                <a:spcPct val="150000"/>
              </a:lnSpc>
              <a:buFont typeface="+mj-lt"/>
              <a:buAutoNum type="arabicPeriod"/>
            </a:pPr>
            <a:r>
              <a:rPr lang="he-IL" sz="1200" b="1" dirty="0">
                <a:latin typeface="Arial" panose="020B0604020202020204" pitchFamily="34" charset="0"/>
                <a:cs typeface="Arial" panose="020B0604020202020204" pitchFamily="34" charset="0"/>
              </a:rPr>
              <a:t>בדיקות הנובעות משינויים</a:t>
            </a:r>
          </a:p>
        </p:txBody>
      </p:sp>
      <p:grpSp>
        <p:nvGrpSpPr>
          <p:cNvPr id="7" name="Group 6">
            <a:extLst>
              <a:ext uri="{FF2B5EF4-FFF2-40B4-BE49-F238E27FC236}">
                <a16:creationId xmlns:a16="http://schemas.microsoft.com/office/drawing/2014/main" id="{2AD9BADA-8AA1-6207-D84C-A4B337C4D498}"/>
              </a:ext>
            </a:extLst>
          </p:cNvPr>
          <p:cNvGrpSpPr/>
          <p:nvPr/>
        </p:nvGrpSpPr>
        <p:grpSpPr>
          <a:xfrm>
            <a:off x="605124" y="2191264"/>
            <a:ext cx="6946438" cy="3863580"/>
            <a:chOff x="605124" y="2191264"/>
            <a:chExt cx="6946438" cy="3863580"/>
          </a:xfrm>
        </p:grpSpPr>
        <p:pic>
          <p:nvPicPr>
            <p:cNvPr id="4" name="Picture 3">
              <a:extLst>
                <a:ext uri="{FF2B5EF4-FFF2-40B4-BE49-F238E27FC236}">
                  <a16:creationId xmlns:a16="http://schemas.microsoft.com/office/drawing/2014/main" id="{C669CA4A-7305-6CAD-7239-502FD365AB4C}"/>
                </a:ext>
              </a:extLst>
            </p:cNvPr>
            <p:cNvPicPr>
              <a:picLocks noChangeAspect="1"/>
            </p:cNvPicPr>
            <p:nvPr/>
          </p:nvPicPr>
          <p:blipFill>
            <a:blip r:embed="rId4"/>
            <a:stretch>
              <a:fillRect/>
            </a:stretch>
          </p:blipFill>
          <p:spPr>
            <a:xfrm>
              <a:off x="1164827" y="2191264"/>
              <a:ext cx="6386735" cy="3863580"/>
            </a:xfrm>
            <a:prstGeom prst="roundRect">
              <a:avLst/>
            </a:prstGeom>
          </p:spPr>
        </p:pic>
        <p:pic>
          <p:nvPicPr>
            <p:cNvPr id="6" name="Picture 5">
              <a:extLst>
                <a:ext uri="{FF2B5EF4-FFF2-40B4-BE49-F238E27FC236}">
                  <a16:creationId xmlns:a16="http://schemas.microsoft.com/office/drawing/2014/main" id="{F44311F3-C49C-A501-8D23-A311FC2DD2FF}"/>
                </a:ext>
              </a:extLst>
            </p:cNvPr>
            <p:cNvPicPr>
              <a:picLocks noChangeAspect="1"/>
            </p:cNvPicPr>
            <p:nvPr/>
          </p:nvPicPr>
          <p:blipFill>
            <a:blip r:embed="rId5"/>
            <a:srcRect/>
            <a:stretch/>
          </p:blipFill>
          <p:spPr>
            <a:xfrm>
              <a:off x="605124" y="3478141"/>
              <a:ext cx="978637" cy="2523156"/>
            </a:xfrm>
            <a:prstGeom prst="rect">
              <a:avLst/>
            </a:prstGeom>
          </p:spPr>
        </p:pic>
      </p:grpSp>
    </p:spTree>
    <p:extLst>
      <p:ext uri="{BB962C8B-B14F-4D97-AF65-F5344CB8AC3E}">
        <p14:creationId xmlns:p14="http://schemas.microsoft.com/office/powerpoint/2010/main" val="25131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גישת הקופסה השחורה משמשת את הבדיקות התפקודיות, את הבדיקות הלא תפקודיות ואת הבדיקות הנובעות משינויים.</a:t>
            </a:r>
          </a:p>
          <a:p>
            <a:pPr algn="r" rtl="1">
              <a:lnSpc>
                <a:spcPct val="150000"/>
              </a:lnSpc>
            </a:pPr>
            <a:r>
              <a:rPr lang="he-IL" sz="1200" dirty="0">
                <a:latin typeface="Arial" panose="020B0604020202020204" pitchFamily="34" charset="0"/>
                <a:cs typeface="Arial" panose="020B0604020202020204" pitchFamily="34" charset="0"/>
              </a:rPr>
              <a:t>רואים מה נכנס קלט,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רואים מה התוצאה פלט</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אבל לא רואים מה קורה באמצע - לא רואים את הקוד שמבצע את הפעילות.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בדיקות קופסה שחורה מתבצעות בכל רמות הבדיקות.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056336" y="3093897"/>
            <a:ext cx="3950380" cy="205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0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dirty="0">
                <a:latin typeface="Arial" panose="020B0604020202020204" pitchFamily="34" charset="0"/>
                <a:cs typeface="Arial" panose="020B0604020202020204" pitchFamily="34" charset="0"/>
              </a:rPr>
              <a:t>המערכת עושה בדיוק את מה שהיא צריכה לעשות ולא להפך.</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שמות נוספים לבדיקות</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תפקודיות: </a:t>
            </a:r>
            <a:r>
              <a:rPr lang="he-IL" sz="1200" b="1" dirty="0">
                <a:latin typeface="Arial" panose="020B0604020202020204" pitchFamily="34" charset="0"/>
                <a:cs typeface="Arial" panose="020B0604020202020204" pitchFamily="34" charset="0"/>
              </a:rPr>
              <a:t>בדיקות פונקציונליות, בדיקות קופסה שחורה, בדיקות מבוססות מפרטים</a:t>
            </a:r>
            <a:r>
              <a:rPr lang="he-IL" sz="1200" dirty="0">
                <a:latin typeface="Arial" panose="020B0604020202020204" pitchFamily="34" charset="0"/>
                <a:cs typeface="Arial" panose="020B0604020202020204" pitchFamily="34" charset="0"/>
              </a:rPr>
              <a:t>.</a:t>
            </a:r>
            <a:endParaRPr lang="ru-RU"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מתייחסות להתנהגות של התוכנה. בודקות מה המערכת אמורה לעשות: מה הן התכונות שלה? מה הם המאפיינים שלה? מה התפקודים (פעולות) שלה?</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דוגמא</a:t>
            </a:r>
            <a:r>
              <a:rPr lang="he-IL" sz="1200" dirty="0">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מדפסת: יש לבדוק האם היא מבצעת את פעולת ההדפסה כראוי - לחץ על הדפס, האם מדפיס את הדף המבוקש?</a:t>
            </a:r>
          </a:p>
          <a:p>
            <a:pPr algn="r" rtl="1">
              <a:lnSpc>
                <a:spcPct val="150000"/>
              </a:lnSpc>
            </a:pPr>
            <a:r>
              <a:rPr lang="he-IL" sz="1200" dirty="0">
                <a:latin typeface="Arial" panose="020B0604020202020204" pitchFamily="34" charset="0"/>
                <a:cs typeface="Arial" panose="020B0604020202020204" pitchFamily="34" charset="0"/>
              </a:rPr>
              <a:t>זו בדיקה פונקציונלית, האם המדפסת מבצעת את הפעולה שהיא אמורה לבצע כראוי.</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3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תפקודיות</a:t>
            </a:r>
          </a:p>
          <a:p>
            <a:pPr algn="r" rtl="1">
              <a:lnSpc>
                <a:spcPct val="150000"/>
              </a:lnSpc>
            </a:pPr>
            <a:r>
              <a:rPr lang="he-IL" sz="1200" b="1" dirty="0">
                <a:latin typeface="Arial" panose="020B0604020202020204" pitchFamily="34" charset="0"/>
                <a:cs typeface="Arial" panose="020B0604020202020204" pitchFamily="34" charset="0"/>
              </a:rPr>
              <a:t>דרישות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באפוסים - </a:t>
            </a:r>
            <a:r>
              <a:rPr lang="en-US" sz="1200" dirty="0">
                <a:latin typeface="Arial" panose="020B0604020202020204" pitchFamily="34" charset="0"/>
                <a:cs typeface="Arial" panose="020B0604020202020204" pitchFamily="34" charset="0"/>
              </a:rPr>
              <a:t>epics</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בסיפורי 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במקרי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פונקציונליים מתועדים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לא תמיד קיים תיעוד של המערכת  - ואז תפקוד המערכת היא מה שהמערכת עושה בפועל.</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17513"/>
            <a:ext cx="2353262" cy="241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6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תפקידן לבדוק כמה טוב המערכת עובדת (איכות התפקוד)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דרישות לא תפקודיות (פונקציונליות) מתוארות</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 דרישות עסקיות </a:t>
            </a:r>
            <a:r>
              <a:rPr lang="en-US" sz="1200" dirty="0">
                <a:latin typeface="Arial" panose="020B0604020202020204" pitchFamily="34" charset="0"/>
                <a:cs typeface="Arial" panose="020B0604020202020204" pitchFamily="34" charset="0"/>
              </a:rPr>
              <a:t>requirements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specifications</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במפרטים טכניים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בארכיטקטורת מערכת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שיטות סטטיות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בדיקה</a:t>
            </a:r>
          </a:p>
          <a:p>
            <a:pPr algn="r" rtl="1">
              <a:lnSpc>
                <a:spcPct val="150000"/>
              </a:lnSpc>
            </a:pPr>
            <a:r>
              <a:rPr lang="he-IL" sz="1200" b="1" dirty="0">
                <a:latin typeface="Arial" panose="020B0604020202020204" pitchFamily="34" charset="0"/>
                <a:cs typeface="Arial" panose="020B0604020202020204" pitchFamily="34" charset="0"/>
              </a:rPr>
              <a:t>בדיקות לא תפקודיות</a:t>
            </a:r>
          </a:p>
          <a:p>
            <a:pPr algn="r" rtl="1">
              <a:lnSpc>
                <a:spcPct val="150000"/>
              </a:lnSpc>
            </a:pPr>
            <a:r>
              <a:rPr lang="he-IL" sz="1200" dirty="0">
                <a:latin typeface="Arial" panose="020B0604020202020204" pitchFamily="34" charset="0"/>
                <a:cs typeface="Arial" panose="020B0604020202020204" pitchFamily="34" charset="0"/>
              </a:rPr>
              <a:t>כל סוג של הבדיקה מתמקד בהיבט מסוים של אופן תפקוד המערכת: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התוכנה קלה ללימוד?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ניתן בקלות לשנות את תמונת המוצר בחנות מקוונת מבלי שהשינוי ישפיע על פעולת האתר כולו?</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אפליקציית ניווט תמשיך לפעול היטב גם כאשר היא תתמוך ב-500 נהגים בו זמנית?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יהיו בעיות בתוכנת הציור אם נתקין אותה על </a:t>
            </a:r>
            <a:r>
              <a:rPr lang="en-US" sz="1200" dirty="0">
                <a:latin typeface="Arial" panose="020B0604020202020204" pitchFamily="34" charset="0"/>
                <a:cs typeface="Arial" panose="020B0604020202020204" pitchFamily="34" charset="0"/>
              </a:rPr>
              <a:t>Win 11 </a:t>
            </a:r>
            <a:r>
              <a:rPr lang="he-IL" sz="1200" dirty="0">
                <a:latin typeface="Arial" panose="020B0604020202020204" pitchFamily="34" charset="0"/>
                <a:cs typeface="Arial" panose="020B0604020202020204" pitchFamily="34" charset="0"/>
              </a:rPr>
              <a:t> במקום על </a:t>
            </a:r>
            <a:r>
              <a:rPr lang="en-US" sz="1200" dirty="0">
                <a:latin typeface="Arial" panose="020B0604020202020204" pitchFamily="34" charset="0"/>
                <a:cs typeface="Arial" panose="020B0604020202020204" pitchFamily="34" charset="0"/>
              </a:rPr>
              <a:t>Win 7</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האם זמן התגובה של מעבד התמלילים יתדרדר אם נפעיל אותו שבוע ברציפות?</a:t>
            </a:r>
          </a:p>
        </p:txBody>
      </p:sp>
      <p:pic>
        <p:nvPicPr>
          <p:cNvPr id="1026" name="Picture 2">
            <a:extLst>
              <a:ext uri="{FF2B5EF4-FFF2-40B4-BE49-F238E27FC236}">
                <a16:creationId xmlns:a16="http://schemas.microsoft.com/office/drawing/2014/main" id="{55DB808B-9941-A7A1-8099-A8F3F100EE1F}"/>
              </a:ext>
            </a:extLst>
          </p:cNvPr>
          <p:cNvPicPr>
            <a:picLocks noChangeAspect="1" noChangeArrowheads="1"/>
          </p:cNvPicPr>
          <p:nvPr/>
        </p:nvPicPr>
        <p:blipFill>
          <a:blip r:embed="rId4"/>
          <a:srcRect/>
          <a:stretch/>
        </p:blipFill>
        <p:spPr bwMode="auto">
          <a:xfrm>
            <a:off x="1854894" y="2981030"/>
            <a:ext cx="2353262" cy="22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5795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4076</TotalTime>
  <Words>2005</Words>
  <Application>Microsoft Office PowerPoint</Application>
  <PresentationFormat>Widescreen</PresentationFormat>
  <Paragraphs>236</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Arial-BoldMT</vt:lpstr>
      <vt:lpstr>Calibri</vt:lpstr>
      <vt:lpstr>Calibri Light</vt:lpstr>
      <vt:lpstr>Sagona ExtraLight</vt:lpstr>
      <vt:lpstr>Speak Pro</vt:lpstr>
      <vt:lpstr>Wingdings</vt:lpstr>
      <vt:lpstr>Office Theme</vt:lpstr>
      <vt:lpstr>QA בודק תוכנה</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שיטות סטטיות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25</cp:revision>
  <dcterms:created xsi:type="dcterms:W3CDTF">2022-03-07T11:44:47Z</dcterms:created>
  <dcterms:modified xsi:type="dcterms:W3CDTF">2023-04-23T12:01:49Z</dcterms:modified>
</cp:coreProperties>
</file>